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8" r:id="rId2"/>
  </p:sldIdLst>
  <p:sldSz cx="10693400" cy="7556500"/>
  <p:notesSz cx="6858000" cy="9144000"/>
  <p:embeddedFontLst>
    <p:embeddedFont>
      <p:font typeface="Calibri" pitchFamily="34" charset="0"/>
      <p:regular r:id="rId3"/>
      <p:bold r:id="rId4"/>
      <p:italic r:id="rId5"/>
      <p:boldItalic r:id="rId6"/>
    </p:embeddedFont>
    <p:embeddedFont>
      <p:font typeface="Britannic Bold" pitchFamily="34" charset="0"/>
      <p:regular r:id="rId7"/>
    </p:embeddedFont>
    <p:embeddedFont>
      <p:font typeface="Chewy" charset="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66"/>
    <a:srgbClr val="99CCFF"/>
    <a:srgbClr val="0000FF"/>
    <a:srgbClr val="00FF00"/>
    <a:srgbClr val="000099"/>
    <a:srgbClr val="FFFF00"/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22" autoAdjust="0"/>
  </p:normalViewPr>
  <p:slideViewPr>
    <p:cSldViewPr>
      <p:cViewPr>
        <p:scale>
          <a:sx n="98" d="100"/>
          <a:sy n="98" d="100"/>
        </p:scale>
        <p:origin x="54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heme" Target="theme/theme1.xml"/><Relationship Id="rId5" Type="http://schemas.openxmlformats.org/officeDocument/2006/relationships/font" Target="fonts/font3.fntdata"/><Relationship Id="rId10" Type="http://schemas.openxmlformats.org/officeDocument/2006/relationships/viewProps" Target="viewProps.xml"/><Relationship Id="rId4" Type="http://schemas.openxmlformats.org/officeDocument/2006/relationships/font" Target="fonts/font2.fntdata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1" Type="http://schemas.openxmlformats.org/officeDocument/2006/relationships/image" Target="../media/image7.png"/><Relationship Id="rId7" Type="http://schemas.openxmlformats.org/officeDocument/2006/relationships/image" Target="../media/image4.png"/><Relationship Id="rId17" Type="http://schemas.openxmlformats.org/officeDocument/2006/relationships/image" Target="../media/image6.png"/><Relationship Id="rId2" Type="http://schemas.openxmlformats.org/officeDocument/2006/relationships/image" Target="../media/image2.jpeg"/><Relationship Id="rId16" Type="http://schemas.openxmlformats.org/officeDocument/2006/relationships/image" Target="../media/image123.svg"/><Relationship Id="rId20" Type="http://schemas.openxmlformats.org/officeDocument/2006/relationships/image" Target="../media/image127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3.svg"/><Relationship Id="rId15" Type="http://schemas.openxmlformats.org/officeDocument/2006/relationships/image" Target="../media/image5.png"/><Relationship Id="rId14" Type="http://schemas.openxmlformats.org/officeDocument/2006/relationships/image" Target="../media/image12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0696575" cy="7553325"/>
          </a:xfrm>
          <a:custGeom>
            <a:avLst/>
            <a:gdLst/>
            <a:ahLst/>
            <a:cxnLst/>
            <a:rect l="l" t="t" r="r" b="b"/>
            <a:pathLst>
              <a:path w="10696575" h="7553325">
                <a:moveTo>
                  <a:pt x="0" y="0"/>
                </a:moveTo>
                <a:lnTo>
                  <a:pt x="10696575" y="0"/>
                </a:lnTo>
                <a:lnTo>
                  <a:pt x="10696575" y="7553325"/>
                </a:lnTo>
                <a:lnTo>
                  <a:pt x="0" y="755332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</p:spPr>
      </p:sp>
      <p:sp>
        <p:nvSpPr>
          <p:cNvPr id="4" name="Freeform 4"/>
          <p:cNvSpPr/>
          <p:nvPr/>
        </p:nvSpPr>
        <p:spPr>
          <a:xfrm rot="307020">
            <a:off x="2591276" y="423018"/>
            <a:ext cx="6099927" cy="1769653"/>
          </a:xfrm>
          <a:custGeom>
            <a:avLst/>
            <a:gdLst/>
            <a:ahLst/>
            <a:cxnLst/>
            <a:rect l="l" t="t" r="r" b="b"/>
            <a:pathLst>
              <a:path w="6479654" h="1769653">
                <a:moveTo>
                  <a:pt x="0" y="0"/>
                </a:moveTo>
                <a:lnTo>
                  <a:pt x="6479654" y="0"/>
                </a:lnTo>
                <a:lnTo>
                  <a:pt x="6479654" y="1769653"/>
                </a:lnTo>
                <a:lnTo>
                  <a:pt x="0" y="1769653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biLevel thresh="50000"/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a:blipFill>
        </p:spPr>
      </p:sp>
      <p:graphicFrame>
        <p:nvGraphicFramePr>
          <p:cNvPr id="6" name="Table 6"/>
          <p:cNvGraphicFramePr>
            <a:graphicFrameLocks noGrp="1"/>
          </p:cNvGraphicFramePr>
          <p:nvPr/>
        </p:nvGraphicFramePr>
        <p:xfrm>
          <a:off x="576972" y="2241692"/>
          <a:ext cx="9538053" cy="4562310"/>
        </p:xfrm>
        <a:graphic>
          <a:graphicData uri="http://schemas.openxmlformats.org/drawingml/2006/table">
            <a:tbl>
              <a:tblPr/>
              <a:tblGrid>
                <a:gridCol w="13407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844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2579"/>
                <a:gridCol w="13625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25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625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6257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760385">
                <a:tc>
                  <a:txBody>
                    <a:bodyPr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endParaRPr lang="en-US" sz="1100"/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 smtClean="0">
                          <a:solidFill>
                            <a:srgbClr val="0000FF"/>
                          </a:solidFill>
                          <a:latin typeface="Britannic Bold" pitchFamily="34" charset="0"/>
                          <a:ea typeface="Chewy"/>
                          <a:cs typeface="Chewy"/>
                          <a:sym typeface="Chewy"/>
                        </a:rPr>
                        <a:t>Thứ</a:t>
                      </a:r>
                      <a:r>
                        <a:rPr lang="en-US" sz="1800" baseline="0" smtClean="0">
                          <a:solidFill>
                            <a:srgbClr val="0000FF"/>
                          </a:solidFill>
                          <a:latin typeface="Britannic Bold" pitchFamily="34" charset="0"/>
                          <a:ea typeface="Chewy"/>
                          <a:cs typeface="Chewy"/>
                          <a:sym typeface="Chewy"/>
                        </a:rPr>
                        <a:t> 2</a:t>
                      </a:r>
                      <a:endParaRPr lang="en-US" sz="1100">
                        <a:solidFill>
                          <a:srgbClr val="0000FF"/>
                        </a:solidFill>
                        <a:latin typeface="Britannic Bold" pitchFamily="34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 smtClean="0">
                          <a:solidFill>
                            <a:srgbClr val="0000FF"/>
                          </a:solidFill>
                          <a:latin typeface="Britannic Bold" pitchFamily="34" charset="0"/>
                          <a:ea typeface="Chewy"/>
                          <a:cs typeface="Chewy"/>
                          <a:sym typeface="Chewy"/>
                        </a:rPr>
                        <a:t>Thứ</a:t>
                      </a:r>
                      <a:r>
                        <a:rPr lang="en-US" sz="1800" baseline="0" smtClean="0">
                          <a:solidFill>
                            <a:srgbClr val="0000FF"/>
                          </a:solidFill>
                          <a:latin typeface="Britannic Bold" pitchFamily="34" charset="0"/>
                          <a:ea typeface="Chewy"/>
                          <a:cs typeface="Chewy"/>
                          <a:sym typeface="Chewy"/>
                        </a:rPr>
                        <a:t> 3</a:t>
                      </a:r>
                      <a:endParaRPr lang="en-US" sz="1800">
                        <a:solidFill>
                          <a:srgbClr val="0000FF"/>
                        </a:solidFill>
                        <a:latin typeface="Britannic Bold" pitchFamily="34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 smtClean="0">
                          <a:solidFill>
                            <a:srgbClr val="0000FF"/>
                          </a:solidFill>
                          <a:latin typeface="Britannic Bold" pitchFamily="34" charset="0"/>
                          <a:ea typeface="Chewy"/>
                          <a:cs typeface="Chewy"/>
                          <a:sym typeface="Chewy"/>
                        </a:rPr>
                        <a:t>Thứ</a:t>
                      </a:r>
                      <a:r>
                        <a:rPr lang="en-US" sz="1800" baseline="0" smtClean="0">
                          <a:solidFill>
                            <a:srgbClr val="0000FF"/>
                          </a:solidFill>
                          <a:latin typeface="Britannic Bold" pitchFamily="34" charset="0"/>
                          <a:ea typeface="Chewy"/>
                          <a:cs typeface="Chewy"/>
                          <a:sym typeface="Chewy"/>
                        </a:rPr>
                        <a:t> 4</a:t>
                      </a:r>
                      <a:endParaRPr lang="en-US" sz="1100">
                        <a:solidFill>
                          <a:srgbClr val="0000FF"/>
                        </a:solidFill>
                        <a:latin typeface="Britannic Bold" pitchFamily="34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 smtClean="0">
                          <a:solidFill>
                            <a:srgbClr val="0000FF"/>
                          </a:solidFill>
                          <a:latin typeface="Britannic Bold" pitchFamily="34" charset="0"/>
                          <a:ea typeface="Chewy"/>
                          <a:cs typeface="Chewy"/>
                          <a:sym typeface="Chewy"/>
                        </a:rPr>
                        <a:t>Thứ</a:t>
                      </a:r>
                      <a:r>
                        <a:rPr lang="en-US" sz="1800" baseline="0" smtClean="0">
                          <a:solidFill>
                            <a:srgbClr val="0000FF"/>
                          </a:solidFill>
                          <a:latin typeface="Britannic Bold" pitchFamily="34" charset="0"/>
                          <a:ea typeface="Chewy"/>
                          <a:cs typeface="Chewy"/>
                          <a:sym typeface="Chewy"/>
                        </a:rPr>
                        <a:t> 5</a:t>
                      </a:r>
                      <a:endParaRPr lang="en-US" sz="1100">
                        <a:solidFill>
                          <a:srgbClr val="0000FF"/>
                        </a:solidFill>
                        <a:latin typeface="Britannic Bold" pitchFamily="34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 smtClean="0">
                          <a:solidFill>
                            <a:srgbClr val="0000FF"/>
                          </a:solidFill>
                          <a:latin typeface="Britannic Bold" pitchFamily="34" charset="0"/>
                          <a:ea typeface="Chewy"/>
                          <a:cs typeface="Chewy"/>
                          <a:sym typeface="Chewy"/>
                        </a:rPr>
                        <a:t>Thứ</a:t>
                      </a:r>
                      <a:r>
                        <a:rPr lang="en-US" sz="1800" baseline="0" smtClean="0">
                          <a:solidFill>
                            <a:srgbClr val="0000FF"/>
                          </a:solidFill>
                          <a:latin typeface="Britannic Bold" pitchFamily="34" charset="0"/>
                          <a:ea typeface="Chewy"/>
                          <a:cs typeface="Chewy"/>
                          <a:sym typeface="Chewy"/>
                        </a:rPr>
                        <a:t> 6</a:t>
                      </a:r>
                      <a:endParaRPr lang="en-US" sz="1100">
                        <a:solidFill>
                          <a:srgbClr val="0000FF"/>
                        </a:solidFill>
                        <a:latin typeface="Britannic Bold" pitchFamily="34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 smtClean="0">
                          <a:solidFill>
                            <a:srgbClr val="0000FF"/>
                          </a:solidFill>
                          <a:latin typeface="Britannic Bold" pitchFamily="34" charset="0"/>
                          <a:ea typeface="Chewy"/>
                          <a:cs typeface="Chewy"/>
                          <a:sym typeface="Chewy"/>
                        </a:rPr>
                        <a:t>Thứ</a:t>
                      </a:r>
                      <a:r>
                        <a:rPr lang="en-US" sz="1800" baseline="0" smtClean="0">
                          <a:solidFill>
                            <a:srgbClr val="0000FF"/>
                          </a:solidFill>
                          <a:latin typeface="Britannic Bold" pitchFamily="34" charset="0"/>
                          <a:ea typeface="Chewy"/>
                          <a:cs typeface="Chewy"/>
                          <a:sym typeface="Chewy"/>
                        </a:rPr>
                        <a:t> 7</a:t>
                      </a:r>
                      <a:endParaRPr lang="en-US" sz="1100">
                        <a:solidFill>
                          <a:srgbClr val="0000FF"/>
                        </a:solidFill>
                        <a:latin typeface="Britannic Bold" pitchFamily="34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0385">
                <a:tc rowSpan="4"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800" b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Bữa</a:t>
                      </a:r>
                      <a:r>
                        <a:rPr lang="en-US" sz="1800" b="1" baseline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chính</a:t>
                      </a:r>
                      <a:endParaRPr lang="en-US" sz="1800" b="1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60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Cơm</a:t>
                      </a:r>
                      <a:r>
                        <a:rPr lang="en-US" sz="1600" baseline="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tẻ</a:t>
                      </a:r>
                      <a:endParaRPr lang="en-US" sz="160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60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Cơm</a:t>
                      </a:r>
                      <a:r>
                        <a:rPr lang="en-US" sz="1600" baseline="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tẻ</a:t>
                      </a:r>
                      <a:endParaRPr lang="en-US" sz="160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5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smtClean="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5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Cơm</a:t>
                      </a:r>
                      <a:r>
                        <a:rPr lang="en-US" sz="1600" baseline="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tẻ</a:t>
                      </a:r>
                      <a:endParaRPr lang="en-US" sz="1600" smtClean="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60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5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smtClean="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5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Cơm</a:t>
                      </a:r>
                      <a:r>
                        <a:rPr lang="en-US" sz="1600" baseline="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tẻ</a:t>
                      </a:r>
                      <a:endParaRPr lang="en-US" sz="1600" smtClean="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60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5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smtClean="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5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Cơm</a:t>
                      </a:r>
                      <a:r>
                        <a:rPr lang="en-US" sz="1600" baseline="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tẻ</a:t>
                      </a:r>
                      <a:endParaRPr lang="en-US" sz="1600" smtClean="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60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5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smtClean="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5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Cơm</a:t>
                      </a:r>
                      <a:r>
                        <a:rPr lang="en-US" sz="1600" baseline="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tẻ</a:t>
                      </a:r>
                      <a:endParaRPr lang="en-US" sz="1600" smtClean="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60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60385">
                <a:tc vMerge="1"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3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60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Thịt</a:t>
                      </a:r>
                      <a:r>
                        <a:rPr lang="en-US" sz="1600" baseline="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sốt đậu</a:t>
                      </a:r>
                      <a:endParaRPr lang="en-US" sz="160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60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Tôm</a:t>
                      </a:r>
                      <a:r>
                        <a:rPr lang="en-US" sz="1600" baseline="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rang thịt</a:t>
                      </a:r>
                      <a:endParaRPr lang="en-US" sz="160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60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Trứng</a:t>
                      </a:r>
                      <a:r>
                        <a:rPr lang="en-US" sz="1600" baseline="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kho thịt</a:t>
                      </a:r>
                      <a:endParaRPr lang="en-US" sz="160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60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Tôm</a:t>
                      </a:r>
                      <a:r>
                        <a:rPr lang="en-US" sz="1600" baseline="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rang thịt</a:t>
                      </a:r>
                      <a:endParaRPr lang="en-US" sz="160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60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Thịt</a:t>
                      </a:r>
                      <a:r>
                        <a:rPr lang="en-US" sz="1600" baseline="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lợn sốt cà chua</a:t>
                      </a:r>
                      <a:endParaRPr lang="en-US" sz="160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60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Thịt</a:t>
                      </a:r>
                      <a:r>
                        <a:rPr lang="en-US" sz="1600" baseline="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bò hầm khoai tây, cà rốt</a:t>
                      </a:r>
                      <a:endParaRPr lang="en-US" sz="160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60385">
                <a:tc vMerge="1"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3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60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Rau bắp</a:t>
                      </a:r>
                      <a:r>
                        <a:rPr lang="en-US" sz="1600" baseline="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cải xào</a:t>
                      </a:r>
                      <a:endParaRPr lang="en-US" sz="160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60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 tôm</a:t>
                      </a:r>
                      <a:r>
                        <a:rPr lang="en-US" sz="1600" baseline="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nấu bí xanh</a:t>
                      </a:r>
                      <a:endParaRPr lang="en-US" sz="160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60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 su, cà</a:t>
                      </a:r>
                      <a:r>
                        <a:rPr lang="en-US" sz="1600" baseline="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rốt xào</a:t>
                      </a:r>
                      <a:endParaRPr lang="en-US" sz="160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60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 tôm</a:t>
                      </a:r>
                      <a:r>
                        <a:rPr lang="en-US" sz="1600" baseline="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nấu bầu</a:t>
                      </a:r>
                      <a:endParaRPr lang="en-US" sz="160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60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Khoai tây,</a:t>
                      </a:r>
                      <a:r>
                        <a:rPr lang="en-US" sz="1600" baseline="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cà rốt xào</a:t>
                      </a:r>
                      <a:endParaRPr lang="en-US" sz="160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60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 ngao nấu</a:t>
                      </a:r>
                      <a:r>
                        <a:rPr lang="en-US" sz="1600" baseline="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rau cải</a:t>
                      </a:r>
                      <a:endParaRPr lang="en-US" sz="160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60385">
                <a:tc vMerge="1"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3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60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 khoai tây</a:t>
                      </a:r>
                      <a:r>
                        <a:rPr lang="en-US" sz="1600" baseline="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+ cà rốt nấu xương</a:t>
                      </a:r>
                      <a:endParaRPr lang="en-US" sz="160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60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60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 bí</a:t>
                      </a:r>
                      <a:r>
                        <a:rPr lang="en-US" sz="1600" baseline="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nấu xương lợn</a:t>
                      </a:r>
                      <a:endParaRPr lang="en-US" sz="160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60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60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 mộc</a:t>
                      </a:r>
                      <a:endParaRPr lang="en-US" sz="160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60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60385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800" b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Bữa</a:t>
                      </a:r>
                      <a:r>
                        <a:rPr lang="en-US" sz="1800" b="1" baseline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phụ</a:t>
                      </a:r>
                      <a:endParaRPr lang="en-US" sz="1800" b="1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60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Sữa</a:t>
                      </a:r>
                      <a:r>
                        <a:rPr lang="en-US" sz="1600" baseline="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Vinamilk</a:t>
                      </a:r>
                      <a:endParaRPr lang="en-US" sz="160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60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Cháo</a:t>
                      </a:r>
                      <a:r>
                        <a:rPr lang="en-US" sz="1600" baseline="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thịt lợn</a:t>
                      </a:r>
                      <a:endParaRPr lang="en-US" sz="160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60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Xôi</a:t>
                      </a:r>
                      <a:r>
                        <a:rPr lang="en-US" sz="1600" baseline="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thịt</a:t>
                      </a:r>
                      <a:endParaRPr lang="en-US" sz="160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60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Bánh</a:t>
                      </a:r>
                      <a:r>
                        <a:rPr lang="en-US" sz="1600" baseline="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mỳ cốm Hải Châu</a:t>
                      </a:r>
                      <a:endParaRPr lang="en-US" sz="160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60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Mỳ</a:t>
                      </a:r>
                      <a:r>
                        <a:rPr lang="en-US" sz="1600" baseline="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nấu thịt</a:t>
                      </a:r>
                      <a:endParaRPr lang="en-US" sz="160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60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Cháo</a:t>
                      </a:r>
                      <a:r>
                        <a:rPr lang="en-US" sz="1600" baseline="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thịt gà</a:t>
                      </a:r>
                      <a:endParaRPr lang="en-US" sz="160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47625" marB="47625" anchor="ctr">
                    <a:lnL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B2B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9" name="Freeform 9"/>
          <p:cNvSpPr/>
          <p:nvPr/>
        </p:nvSpPr>
        <p:spPr>
          <a:xfrm flipH="1">
            <a:off x="9461500" y="6521450"/>
            <a:ext cx="838200" cy="815540"/>
          </a:xfrm>
          <a:custGeom>
            <a:avLst/>
            <a:gdLst/>
            <a:ahLst/>
            <a:cxnLst/>
            <a:rect l="l" t="t" r="r" b="b"/>
            <a:pathLst>
              <a:path w="968717" h="1164790">
                <a:moveTo>
                  <a:pt x="968717" y="0"/>
                </a:moveTo>
                <a:lnTo>
                  <a:pt x="0" y="0"/>
                </a:lnTo>
                <a:lnTo>
                  <a:pt x="0" y="1164791"/>
                </a:lnTo>
                <a:lnTo>
                  <a:pt x="968717" y="1164791"/>
                </a:lnTo>
                <a:lnTo>
                  <a:pt x="968717" y="0"/>
                </a:lnTo>
                <a:close/>
              </a:path>
            </a:pathLst>
          </a:custGeom>
          <a:blipFill>
            <a:blip r:embed="rId7" cstate="print">
              <a:extLst>
                <a:ext uri="{96DAC541-7B7A-43D3-8B79-37D633B846F1}">
                  <asvg:svgBlip xmlns:asvg="http://schemas.microsoft.com/office/drawing/2016/SVG/main" xmlns="" r:embed="rId14"/>
                </a:ext>
              </a:extLst>
            </a:blip>
            <a:stretch>
              <a:fillRect/>
            </a:stretch>
          </a:blipFill>
        </p:spPr>
      </p:sp>
      <p:sp>
        <p:nvSpPr>
          <p:cNvPr id="10" name="Freeform 10"/>
          <p:cNvSpPr/>
          <p:nvPr/>
        </p:nvSpPr>
        <p:spPr>
          <a:xfrm>
            <a:off x="222831" y="6400185"/>
            <a:ext cx="888144" cy="1053656"/>
          </a:xfrm>
          <a:custGeom>
            <a:avLst/>
            <a:gdLst/>
            <a:ahLst/>
            <a:cxnLst/>
            <a:rect l="l" t="t" r="r" b="b"/>
            <a:pathLst>
              <a:path w="888144" h="1053656">
                <a:moveTo>
                  <a:pt x="0" y="0"/>
                </a:moveTo>
                <a:lnTo>
                  <a:pt x="888144" y="0"/>
                </a:lnTo>
                <a:lnTo>
                  <a:pt x="888144" y="1053656"/>
                </a:lnTo>
                <a:lnTo>
                  <a:pt x="0" y="1053656"/>
                </a:lnTo>
                <a:lnTo>
                  <a:pt x="0" y="0"/>
                </a:lnTo>
                <a:close/>
              </a:path>
            </a:pathLst>
          </a:custGeom>
          <a:blipFill>
            <a:blip r:embed="rId15" cstate="print">
              <a:extLst>
                <a:ext uri="{96DAC541-7B7A-43D3-8B79-37D633B846F1}">
                  <asvg:svgBlip xmlns:asvg="http://schemas.microsoft.com/office/drawing/2016/SVG/main" xmlns="" r:embed="rId16"/>
                </a:ext>
              </a:extLst>
            </a:blip>
            <a:stretch>
              <a:fillRect/>
            </a:stretch>
          </a:blipFill>
        </p:spPr>
      </p:sp>
      <p:sp>
        <p:nvSpPr>
          <p:cNvPr id="12" name="Freeform 12"/>
          <p:cNvSpPr/>
          <p:nvPr/>
        </p:nvSpPr>
        <p:spPr>
          <a:xfrm>
            <a:off x="1110975" y="7270725"/>
            <a:ext cx="2138400" cy="151632"/>
          </a:xfrm>
          <a:custGeom>
            <a:avLst/>
            <a:gdLst/>
            <a:ahLst/>
            <a:cxnLst/>
            <a:rect l="l" t="t" r="r" b="b"/>
            <a:pathLst>
              <a:path w="2138400" h="151632">
                <a:moveTo>
                  <a:pt x="0" y="0"/>
                </a:moveTo>
                <a:lnTo>
                  <a:pt x="2138400" y="0"/>
                </a:lnTo>
                <a:lnTo>
                  <a:pt x="2138400" y="151632"/>
                </a:lnTo>
                <a:lnTo>
                  <a:pt x="0" y="151632"/>
                </a:lnTo>
                <a:lnTo>
                  <a:pt x="0" y="0"/>
                </a:lnTo>
                <a:close/>
              </a:path>
            </a:pathLst>
          </a:custGeom>
          <a:blipFill>
            <a:blip r:embed="rId17" cstate="print">
              <a:extLst>
                <a:ext uri="{96DAC541-7B7A-43D3-8B79-37D633B846F1}">
                  <asvg:svgBlip xmlns:asvg="http://schemas.microsoft.com/office/drawing/2016/SVG/main" xmlns="" r:embed="rId20"/>
                </a:ext>
              </a:extLst>
            </a:blip>
            <a:stretch>
              <a:fillRect/>
            </a:stretch>
          </a:blipFill>
        </p:spPr>
      </p:sp>
      <p:sp>
        <p:nvSpPr>
          <p:cNvPr id="13" name="TextBox 13"/>
          <p:cNvSpPr txBox="1"/>
          <p:nvPr/>
        </p:nvSpPr>
        <p:spPr>
          <a:xfrm>
            <a:off x="3124610" y="660750"/>
            <a:ext cx="5446297" cy="76944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008"/>
              </a:lnSpc>
            </a:pPr>
            <a:r>
              <a:rPr lang="en-US" sz="4291" smtClean="0">
                <a:solidFill>
                  <a:srgbClr val="FF0000"/>
                </a:solidFill>
                <a:latin typeface="Times New Roman" pitchFamily="18" charset="0"/>
                <a:ea typeface="Chewy"/>
                <a:cs typeface="Times New Roman" pitchFamily="18" charset="0"/>
                <a:sym typeface="Chewy"/>
              </a:rPr>
              <a:t>BẢNG THỰC ĐƠN</a:t>
            </a:r>
            <a:endParaRPr lang="en-US" sz="4291">
              <a:solidFill>
                <a:srgbClr val="FF0000"/>
              </a:solidFill>
              <a:latin typeface="Times New Roman" pitchFamily="18" charset="0"/>
              <a:ea typeface="Chewy"/>
              <a:cs typeface="Times New Roman" pitchFamily="18" charset="0"/>
              <a:sym typeface="Chewy"/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3124610" y="1353105"/>
            <a:ext cx="5446297" cy="41171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499"/>
              </a:lnSpc>
            </a:pPr>
            <a:r>
              <a:rPr lang="en-US" sz="2499" b="1" smtClean="0">
                <a:solidFill>
                  <a:srgbClr val="00FF00"/>
                </a:solidFill>
                <a:latin typeface="Times New Roman" pitchFamily="18" charset="0"/>
                <a:ea typeface="Chewy"/>
                <a:cs typeface="Times New Roman" pitchFamily="18" charset="0"/>
                <a:sym typeface="Chewy"/>
              </a:rPr>
              <a:t>Trường Mầm Non Tân Tiến</a:t>
            </a:r>
            <a:endParaRPr lang="en-US" sz="2499" b="1">
              <a:solidFill>
                <a:srgbClr val="00FF00"/>
              </a:solidFill>
              <a:latin typeface="Times New Roman" pitchFamily="18" charset="0"/>
              <a:ea typeface="Chewy"/>
              <a:cs typeface="Times New Roman" pitchFamily="18" charset="0"/>
              <a:sym typeface="Chewy"/>
            </a:endParaRPr>
          </a:p>
        </p:txBody>
      </p:sp>
      <p:sp>
        <p:nvSpPr>
          <p:cNvPr id="15" name="Freeform 15"/>
          <p:cNvSpPr/>
          <p:nvPr/>
        </p:nvSpPr>
        <p:spPr>
          <a:xfrm>
            <a:off x="7324500" y="7194909"/>
            <a:ext cx="2138400" cy="151632"/>
          </a:xfrm>
          <a:custGeom>
            <a:avLst/>
            <a:gdLst/>
            <a:ahLst/>
            <a:cxnLst/>
            <a:rect l="l" t="t" r="r" b="b"/>
            <a:pathLst>
              <a:path w="2138400" h="151632">
                <a:moveTo>
                  <a:pt x="0" y="0"/>
                </a:moveTo>
                <a:lnTo>
                  <a:pt x="2138400" y="0"/>
                </a:lnTo>
                <a:lnTo>
                  <a:pt x="2138400" y="151632"/>
                </a:lnTo>
                <a:lnTo>
                  <a:pt x="0" y="151632"/>
                </a:lnTo>
                <a:lnTo>
                  <a:pt x="0" y="0"/>
                </a:lnTo>
                <a:close/>
              </a:path>
            </a:pathLst>
          </a:custGeom>
          <a:blipFill>
            <a:blip r:embed="rId17" cstate="print">
              <a:extLst>
                <a:ext uri="{96DAC541-7B7A-43D3-8B79-37D633B846F1}">
                  <asvg:svgBlip xmlns:asvg="http://schemas.microsoft.com/office/drawing/2016/SVG/main" xmlns="" r:embed="rId20"/>
                </a:ext>
              </a:extLst>
            </a:blip>
            <a:stretch>
              <a:fillRect/>
            </a:stretch>
          </a:blipFill>
        </p:spPr>
      </p:sp>
      <p:pic>
        <p:nvPicPr>
          <p:cNvPr id="19" name="Picture 18" descr="z5916755992817_59ff2fc9417bc21123795e3ae9c85b4e.jpg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1" y="1"/>
            <a:ext cx="1460499" cy="1471318"/>
          </a:xfrm>
          <a:prstGeom prst="rect">
            <a:avLst/>
          </a:prstGeom>
        </p:spPr>
      </p:pic>
      <p:sp>
        <p:nvSpPr>
          <p:cNvPr id="21" name="Freeform 10"/>
          <p:cNvSpPr/>
          <p:nvPr/>
        </p:nvSpPr>
        <p:spPr>
          <a:xfrm>
            <a:off x="2679700" y="730250"/>
            <a:ext cx="888144" cy="1053656"/>
          </a:xfrm>
          <a:custGeom>
            <a:avLst/>
            <a:gdLst/>
            <a:ahLst/>
            <a:cxnLst/>
            <a:rect l="l" t="t" r="r" b="b"/>
            <a:pathLst>
              <a:path w="888144" h="1053656">
                <a:moveTo>
                  <a:pt x="0" y="0"/>
                </a:moveTo>
                <a:lnTo>
                  <a:pt x="888144" y="0"/>
                </a:lnTo>
                <a:lnTo>
                  <a:pt x="888144" y="1053656"/>
                </a:lnTo>
                <a:lnTo>
                  <a:pt x="0" y="1053656"/>
                </a:lnTo>
                <a:lnTo>
                  <a:pt x="0" y="0"/>
                </a:lnTo>
                <a:close/>
              </a:path>
            </a:pathLst>
          </a:custGeom>
          <a:blipFill>
            <a:blip r:embed="rId15" cstate="print">
              <a:extLst>
                <a:ext uri="{96DAC541-7B7A-43D3-8B79-37D633B846F1}">
                  <asvg:svgBlip xmlns:asvg="http://schemas.microsoft.com/office/drawing/2016/SVG/main" xmlns="" r:embed="rId16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124</Words>
  <Application>Microsoft Office PowerPoint</Application>
  <PresentationFormat>Custom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Britannic Bold</vt:lpstr>
      <vt:lpstr>Chewy</vt:lpstr>
      <vt:lpstr>Times New Roman</vt:lpstr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THỜI KHOÁ BIỂU 1</dc:title>
  <dc:creator>Admin</dc:creator>
  <cp:lastModifiedBy>Admin</cp:lastModifiedBy>
  <cp:revision>8</cp:revision>
  <dcterms:created xsi:type="dcterms:W3CDTF">2006-08-16T00:00:00Z</dcterms:created>
  <dcterms:modified xsi:type="dcterms:W3CDTF">2024-12-02T13:02:11Z</dcterms:modified>
  <dc:identifier>DAGOm95svWA</dc:identifier>
</cp:coreProperties>
</file>